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4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018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90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4837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569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123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6374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5468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8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35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86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047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815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793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0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62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924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862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21105E7-F54C-45CE-A4BB-61473CDCFA33}" type="datetimeFigureOut">
              <a:rPr lang="es-AR" smtClean="0"/>
              <a:t>28/4/2019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0926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931" y="296726"/>
            <a:ext cx="6808763" cy="1400530"/>
          </a:xfrm>
        </p:spPr>
        <p:txBody>
          <a:bodyPr/>
          <a:lstStyle/>
          <a:p>
            <a:pPr algn="ctr"/>
            <a:r>
              <a:rPr lang="es-419" dirty="0" smtClean="0"/>
              <a:t>FLISOL 2019 </a:t>
            </a:r>
            <a:br>
              <a:rPr lang="es-419" dirty="0" smtClean="0"/>
            </a:br>
            <a:r>
              <a:rPr lang="es-419" dirty="0" smtClean="0"/>
              <a:t>Universidad Nacional General Sarmiento</a:t>
            </a:r>
            <a:endParaRPr lang="es-A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4" y="2290877"/>
            <a:ext cx="6096528" cy="2926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0" y="5217211"/>
            <a:ext cx="6553250" cy="13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189079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err="1" smtClean="0"/>
              <a:t>Pidora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1" y="1408651"/>
            <a:ext cx="6668788" cy="500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7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316165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Openelec</a:t>
            </a:r>
            <a:endParaRPr lang="es-A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59" y="1655658"/>
            <a:ext cx="7931224" cy="4507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181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288268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Recalbox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4" y="1336464"/>
            <a:ext cx="7946391" cy="4462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9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29" y="1367804"/>
            <a:ext cx="7990542" cy="449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288268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Recalbox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5752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¿Cómo se programa?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9" y="1673271"/>
            <a:ext cx="2887237" cy="28872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75587" y="1230197"/>
            <a:ext cx="6268065" cy="507186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z="3200" b="1" dirty="0" err="1"/>
              <a:t>Raspbian</a:t>
            </a:r>
            <a:r>
              <a:rPr lang="es-AR" sz="3200" b="1" dirty="0"/>
              <a:t> trae instalado un interprete de Python y una librería (también en Python) que nos permite comunicarnos con los GPIO.</a:t>
            </a:r>
          </a:p>
          <a:p>
            <a:endParaRPr lang="es-AR" sz="3200" b="1" dirty="0" smtClean="0"/>
          </a:p>
          <a:p>
            <a:r>
              <a:rPr lang="es-AR" sz="3200" b="1" dirty="0" smtClean="0"/>
              <a:t>No </a:t>
            </a:r>
            <a:r>
              <a:rPr lang="es-AR" sz="3200" b="1" dirty="0"/>
              <a:t>obstante se pueden instalar compiladores que corran sobre Linux.</a:t>
            </a:r>
          </a:p>
        </p:txBody>
      </p:sp>
    </p:spTree>
    <p:extLst>
      <p:ext uri="{BB962C8B-B14F-4D97-AF65-F5344CB8AC3E}">
        <p14:creationId xmlns:p14="http://schemas.microsoft.com/office/powerpoint/2010/main" val="2969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son los GPIO?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08" y="1296906"/>
            <a:ext cx="3374333" cy="4264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2594" y="1404482"/>
            <a:ext cx="1613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G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I</a:t>
            </a:r>
          </a:p>
          <a:p>
            <a:pPr algn="ctr"/>
            <a:r>
              <a:rPr lang="es-AR" sz="6000" dirty="0">
                <a:latin typeface="Cooper Black" panose="0208090404030B0204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0439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son los GPIO?</a:t>
            </a:r>
            <a:endParaRPr lang="es-AR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1" y="1329677"/>
            <a:ext cx="1810507" cy="2287961"/>
          </a:xfrm>
          <a:prstGeom prst="rect">
            <a:avLst/>
          </a:prstGeom>
        </p:spPr>
      </p:pic>
      <p:sp>
        <p:nvSpPr>
          <p:cNvPr id="15" name="Shape 310"/>
          <p:cNvSpPr txBox="1">
            <a:spLocks/>
          </p:cNvSpPr>
          <p:nvPr/>
        </p:nvSpPr>
        <p:spPr>
          <a:xfrm>
            <a:off x="3173505" y="1329677"/>
            <a:ext cx="2855335" cy="1620557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s-AR" sz="2400" b="1" dirty="0">
                <a:sym typeface="Calibri"/>
              </a:rPr>
              <a:t>G </a:t>
            </a:r>
            <a:r>
              <a:rPr lang="es-AR" sz="2400" b="1" dirty="0">
                <a:sym typeface="Wingdings" panose="05000000000000000000" pitchFamily="2" charset="2"/>
              </a:rPr>
              <a:t> General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P  </a:t>
            </a:r>
            <a:r>
              <a:rPr lang="es-AR" sz="2400" b="1" dirty="0">
                <a:sym typeface="Wingdings" panose="05000000000000000000" pitchFamily="2" charset="2"/>
              </a:rPr>
              <a:t></a:t>
            </a:r>
            <a:r>
              <a:rPr lang="es-AR" sz="2400" b="1" dirty="0" err="1">
                <a:sym typeface="Wingdings" panose="05000000000000000000" pitchFamily="2" charset="2"/>
              </a:rPr>
              <a:t>Purpose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I   </a:t>
            </a:r>
            <a:r>
              <a:rPr lang="es-AR" sz="2400" b="1" dirty="0">
                <a:sym typeface="Wingdings" panose="05000000000000000000" pitchFamily="2" charset="2"/>
              </a:rPr>
              <a:t>Input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O </a:t>
            </a:r>
            <a:r>
              <a:rPr lang="es-AR" sz="2400" b="1" dirty="0">
                <a:sym typeface="Wingdings" panose="05000000000000000000" pitchFamily="2" charset="2"/>
              </a:rPr>
              <a:t></a:t>
            </a:r>
            <a:r>
              <a:rPr lang="es-AR" sz="2400" b="1" dirty="0" smtClean="0">
                <a:sym typeface="Wingdings" panose="05000000000000000000" pitchFamily="2" charset="2"/>
              </a:rPr>
              <a:t>Output</a:t>
            </a:r>
            <a:endParaRPr lang="es-AR" sz="2400" b="1" dirty="0">
              <a:sym typeface="Calibri"/>
            </a:endParaRPr>
          </a:p>
          <a:p>
            <a:endParaRPr lang="es-AR" sz="2400" dirty="0">
              <a:sym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1" y="4143170"/>
            <a:ext cx="3546377" cy="2376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Shape 310"/>
          <p:cNvSpPr txBox="1">
            <a:spLocks/>
          </p:cNvSpPr>
          <p:nvPr/>
        </p:nvSpPr>
        <p:spPr>
          <a:xfrm>
            <a:off x="5381570" y="4029542"/>
            <a:ext cx="4661647" cy="1749150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24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defRPr sz="2400" b="1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dirty="0">
                <a:sym typeface="Calibri"/>
              </a:rPr>
              <a:t>Son puertos DIGITALES</a:t>
            </a:r>
          </a:p>
          <a:p>
            <a:pPr algn="ctr"/>
            <a:r>
              <a:rPr lang="es-AR" dirty="0">
                <a:sym typeface="Calibri"/>
              </a:rPr>
              <a:t>Algunos de entrada y salida de datos</a:t>
            </a:r>
          </a:p>
          <a:p>
            <a:pPr algn="ctr"/>
            <a:r>
              <a:rPr lang="es-AR" dirty="0">
                <a:sym typeface="Calibri"/>
              </a:rPr>
              <a:t>Otros de </a:t>
            </a:r>
            <a:r>
              <a:rPr lang="es-AR" dirty="0" smtClean="0">
                <a:sym typeface="Calibri"/>
              </a:rPr>
              <a:t>alimentación</a:t>
            </a:r>
            <a:endParaRPr lang="es-AR" dirty="0">
              <a:sym typeface="Calibri"/>
            </a:endParaRPr>
          </a:p>
        </p:txBody>
      </p:sp>
      <p:sp>
        <p:nvSpPr>
          <p:cNvPr id="18" name="Shape 310"/>
          <p:cNvSpPr txBox="1">
            <a:spLocks/>
          </p:cNvSpPr>
          <p:nvPr/>
        </p:nvSpPr>
        <p:spPr>
          <a:xfrm>
            <a:off x="6963841" y="1329677"/>
            <a:ext cx="3079376" cy="192993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24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defRPr sz="2400" b="1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dirty="0">
                <a:sym typeface="Calibri"/>
              </a:rPr>
              <a:t>Se utilizan </a:t>
            </a:r>
            <a:r>
              <a:rPr lang="es-AR" dirty="0" smtClean="0">
                <a:sym typeface="Calibri"/>
              </a:rPr>
              <a:t>para interactuar </a:t>
            </a:r>
            <a:r>
              <a:rPr lang="es-AR" dirty="0">
                <a:sym typeface="Calibri"/>
              </a:rPr>
              <a:t>con componentes digitales.</a:t>
            </a:r>
          </a:p>
        </p:txBody>
      </p:sp>
    </p:spTree>
    <p:extLst>
      <p:ext uri="{BB962C8B-B14F-4D97-AF65-F5344CB8AC3E}">
        <p14:creationId xmlns:p14="http://schemas.microsoft.com/office/powerpoint/2010/main" val="3868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1451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1"/>
            <a:ext cx="6963841" cy="805914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smtClean="0"/>
              <a:t> ¿Cómo se identifican?</a:t>
            </a:r>
            <a:endParaRPr lang="es-AR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1080522"/>
            <a:ext cx="5705475" cy="5657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3" y="1386507"/>
            <a:ext cx="1067963" cy="5045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893276" y="6383644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USB</a:t>
            </a:r>
            <a:endParaRPr lang="es-A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02134" y="1534804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1</a:t>
            </a:r>
            <a:endParaRPr lang="es-A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6275" y="4954837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40</a:t>
            </a:r>
            <a:endParaRPr lang="es-A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1503" y="1542063"/>
            <a:ext cx="870316" cy="458108"/>
          </a:xfrm>
          <a:prstGeom prst="rect">
            <a:avLst/>
          </a:prstGeom>
          <a:solidFill>
            <a:srgbClr val="0070C0"/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2</a:t>
            </a:r>
            <a:endParaRPr lang="es-AR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65644" y="4962096"/>
            <a:ext cx="870316" cy="458108"/>
          </a:xfrm>
          <a:prstGeom prst="rect">
            <a:avLst/>
          </a:prstGeom>
          <a:solidFill>
            <a:srgbClr val="0070C0"/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39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404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599784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Proyectos de Ejemplo</a:t>
            </a:r>
            <a:endParaRPr lang="es-AR" b="1" dirty="0"/>
          </a:p>
        </p:txBody>
      </p:sp>
      <p:pic>
        <p:nvPicPr>
          <p:cNvPr id="16" name="Picture 2" descr="Resultado de imagen para raspberry pi hugh pro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04" y="1371599"/>
            <a:ext cx="6039553" cy="4531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47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2" y="1617920"/>
            <a:ext cx="3868009" cy="2901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184">
            <a:off x="7050551" y="1534694"/>
            <a:ext cx="3075277" cy="2306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2" descr="Resultado de imagen para raspberry pi retro g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257">
            <a:off x="5317553" y="4163083"/>
            <a:ext cx="2742535" cy="2269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02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460762"/>
            <a:ext cx="4664989" cy="1400530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Raspberry</a:t>
            </a:r>
            <a:r>
              <a:rPr lang="es-419" b="1" dirty="0" smtClean="0"/>
              <a:t> Pi</a:t>
            </a:r>
            <a:br>
              <a:rPr lang="es-419" b="1" dirty="0" smtClean="0"/>
            </a:br>
            <a:r>
              <a:rPr lang="es-419" b="1" dirty="0" smtClean="0"/>
              <a:t> Introducción</a:t>
            </a:r>
            <a:endParaRPr lang="es-A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02" y="712518"/>
            <a:ext cx="3374333" cy="42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69">
            <a:off x="6147596" y="1369823"/>
            <a:ext cx="3195820" cy="23968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9" y="1599205"/>
            <a:ext cx="3883309" cy="2031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10" y="4393371"/>
            <a:ext cx="2911109" cy="1881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26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5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52" y="4709096"/>
            <a:ext cx="2852805" cy="1783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609">
            <a:off x="5406679" y="2058267"/>
            <a:ext cx="2991344" cy="1994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1" y="1737911"/>
            <a:ext cx="2742818" cy="2059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769">
            <a:off x="2749009" y="4516480"/>
            <a:ext cx="2614145" cy="1861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30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5976"/>
            <a:ext cx="7745506" cy="871959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61" y="1419535"/>
            <a:ext cx="2058921" cy="274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283">
            <a:off x="6867180" y="1419534"/>
            <a:ext cx="3043300" cy="228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6" y="4281590"/>
            <a:ext cx="3852022" cy="2168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45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9087">
            <a:off x="981089" y="2106424"/>
            <a:ext cx="3295469" cy="1860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116">
            <a:off x="4895275" y="3665001"/>
            <a:ext cx="4450738" cy="25035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946672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Cómo interactuar con componentes digitales</a:t>
            </a:r>
            <a:endParaRPr lang="es-AR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0" y="1653039"/>
            <a:ext cx="3227298" cy="407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9" y="4213762"/>
            <a:ext cx="2212921" cy="2212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39" y="1392211"/>
            <a:ext cx="2129623" cy="212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1392211"/>
            <a:ext cx="2221214" cy="2221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7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53187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¿Qué vamos a hacer?</a:t>
            </a:r>
            <a:endParaRPr lang="es-AR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1" y="4842305"/>
            <a:ext cx="1656603" cy="165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729752" y="5442140"/>
            <a:ext cx="3601197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Medir Distancia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29" y="2992109"/>
            <a:ext cx="1793447" cy="1793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729753" y="3528754"/>
            <a:ext cx="4802122" cy="813143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Detectar Movimiento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97676"/>
            <a:ext cx="1793447" cy="1329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729752" y="1869927"/>
            <a:ext cx="4249272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Controlar Leds</a:t>
            </a:r>
          </a:p>
        </p:txBody>
      </p:sp>
    </p:spTree>
    <p:extLst>
      <p:ext uri="{BB962C8B-B14F-4D97-AF65-F5344CB8AC3E}">
        <p14:creationId xmlns:p14="http://schemas.microsoft.com/office/powerpoint/2010/main" val="4151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782618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¿Qué vamos a hacer?</a:t>
            </a:r>
            <a:endParaRPr lang="es-A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9752" y="5442140"/>
            <a:ext cx="6790766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 smtClean="0"/>
              <a:t>Controlar un Motor “Paso a Paso”</a:t>
            </a:r>
            <a:endParaRPr lang="es-AR" dirty="0"/>
          </a:p>
        </p:txBody>
      </p:sp>
      <p:sp>
        <p:nvSpPr>
          <p:cNvPr id="14" name="TextBox 13"/>
          <p:cNvSpPr txBox="1"/>
          <p:nvPr/>
        </p:nvSpPr>
        <p:spPr>
          <a:xfrm>
            <a:off x="3282947" y="3328712"/>
            <a:ext cx="4249272" cy="813143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 smtClean="0"/>
              <a:t>Controlar un Servo</a:t>
            </a:r>
            <a:endParaRPr lang="es-AR" dirty="0"/>
          </a:p>
        </p:txBody>
      </p:sp>
      <p:sp>
        <p:nvSpPr>
          <p:cNvPr id="16" name="TextBox 15"/>
          <p:cNvSpPr txBox="1"/>
          <p:nvPr/>
        </p:nvSpPr>
        <p:spPr>
          <a:xfrm>
            <a:off x="2729752" y="1869927"/>
            <a:ext cx="4249272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Controlar </a:t>
            </a:r>
            <a:r>
              <a:rPr lang="es-AR" dirty="0" smtClean="0"/>
              <a:t>un </a:t>
            </a:r>
            <a:r>
              <a:rPr lang="es-AR" dirty="0" err="1" smtClean="0"/>
              <a:t>Relay</a:t>
            </a:r>
            <a:endParaRPr lang="es-A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4619786"/>
            <a:ext cx="1656603" cy="1559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90" y="3051181"/>
            <a:ext cx="1656603" cy="136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8" y="1544914"/>
            <a:ext cx="1656603" cy="165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6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5424408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¿Cómo lo vamos a hacer?</a:t>
            </a:r>
            <a:endParaRPr lang="es-AR" sz="3200" b="1" dirty="0"/>
          </a:p>
        </p:txBody>
      </p:sp>
      <p:pic>
        <p:nvPicPr>
          <p:cNvPr id="13" name="Picture 2" descr="Resultado de imagen para Simpsons fat ho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04" y="1396700"/>
            <a:ext cx="6247131" cy="4548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144720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– Configuración GPIO</a:t>
            </a:r>
            <a:endParaRPr lang="es-AR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39482" y="1347698"/>
            <a:ext cx="6831107" cy="5214467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>
                <a:solidFill>
                  <a:srgbClr val="FFFF00"/>
                </a:solidFill>
                <a:sym typeface="Arial"/>
                <a:rtl val="0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54637" y="1633801"/>
            <a:ext cx="5472951" cy="23069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1500" b="1" dirty="0" smtClean="0">
                <a:solidFill>
                  <a:schemeClr val="tx1"/>
                </a:solidFill>
              </a:rPr>
              <a:t>Library</a:t>
            </a:r>
            <a:endParaRPr lang="es-AR" sz="15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54636" y="4023495"/>
            <a:ext cx="5472952" cy="213062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2000" b="1" dirty="0" err="1" smtClean="0">
                <a:solidFill>
                  <a:schemeClr val="tx1"/>
                </a:solidFill>
              </a:rPr>
              <a:t>Pins</a:t>
            </a:r>
            <a:endParaRPr lang="es-AR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99222" y="1775011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99222" y="2820888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GPIO.setmode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(GPIO.BCM)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499222" y="4070712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GPIO.setup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14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, GPIO.OUT)</a:t>
            </a:r>
            <a:r>
              <a:rPr lang="es-AR" sz="2400" b="1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99222" y="5172619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GPIO.setup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14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, GPIO.IN) </a:t>
            </a:r>
          </a:p>
        </p:txBody>
      </p:sp>
    </p:spTree>
    <p:extLst>
      <p:ext uri="{BB962C8B-B14F-4D97-AF65-F5344CB8AC3E}">
        <p14:creationId xmlns:p14="http://schemas.microsoft.com/office/powerpoint/2010/main" val="11298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379708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– I/O</a:t>
            </a:r>
            <a:endParaRPr lang="es-AR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027394" y="1379363"/>
            <a:ext cx="6821637" cy="4730371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>
                <a:solidFill>
                  <a:srgbClr val="FFFF00"/>
                </a:solidFill>
                <a:rtl val="0"/>
              </a:rPr>
              <a:t>IO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42549" y="1665467"/>
            <a:ext cx="5472951" cy="1419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GPIO.IN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87134" y="2161135"/>
            <a:ext cx="5026662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i =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GPIO.input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2400" b="1" dirty="0">
                <a:solidFill>
                  <a:schemeClr val="accent6"/>
                </a:solidFill>
              </a:rPr>
              <a:t>14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42549" y="3313114"/>
            <a:ext cx="5472951" cy="2352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GPIO.OUT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87134" y="3853047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</a:t>
            </a:r>
            <a:r>
              <a:rPr lang="es-AR" sz="2400" b="1" dirty="0" smtClean="0">
                <a:solidFill>
                  <a:schemeClr val="tx2"/>
                </a:solidFill>
              </a:rPr>
              <a:t> </a:t>
            </a:r>
            <a:r>
              <a:rPr lang="es-AR" sz="2400" b="1" dirty="0" smtClean="0">
                <a:solidFill>
                  <a:schemeClr val="tx2"/>
                </a:solidFill>
              </a:rPr>
              <a:t>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487134" y="4767442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¿Qué vamos a ver?</a:t>
            </a:r>
            <a:endParaRPr lang="es-AR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963119"/>
            <a:ext cx="7905766" cy="293176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381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¿Qué es </a:t>
            </a:r>
            <a:r>
              <a:rPr lang="es-419" sz="3200" b="1" dirty="0" err="1" smtClean="0"/>
              <a:t>Raspberry</a:t>
            </a:r>
            <a:r>
              <a:rPr lang="es-419" sz="3200" b="1" dirty="0" smtClean="0"/>
              <a:t> Pi?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¿Qué son los puertos GPIO?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¿Cómo interactuar de forma básica con distintos componentes digitales?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5036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430305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– </a:t>
            </a:r>
            <a:r>
              <a:rPr lang="es-AR" sz="3200" b="1" dirty="0" smtClean="0"/>
              <a:t>PWM</a:t>
            </a:r>
            <a:endParaRPr lang="es-AR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922181" y="1430130"/>
            <a:ext cx="7440708" cy="5113614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endParaRPr lang="es-AR" sz="3600" b="1" dirty="0">
              <a:solidFill>
                <a:srgbClr val="FFFF00"/>
              </a:solidFill>
              <a:rtl val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137337" y="1619518"/>
            <a:ext cx="5363104" cy="223983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>
                <a:solidFill>
                  <a:schemeClr val="tx1"/>
                </a:solidFill>
              </a:rPr>
              <a:t> SETUP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81921" y="2148402"/>
            <a:ext cx="4925773" cy="6428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  <a:sym typeface="Arial"/>
                <a:rtl val="0"/>
              </a:rPr>
              <a:t>GPIO.setup</a:t>
            </a:r>
            <a:r>
              <a:rPr lang="es-AR" sz="2400" b="1" dirty="0">
                <a:solidFill>
                  <a:schemeClr val="tx2"/>
                </a:solidFill>
                <a:sym typeface="Arial"/>
                <a:rtl val="0"/>
              </a:rPr>
              <a:t>(</a:t>
            </a:r>
            <a:r>
              <a:rPr lang="es-AR" sz="2400" b="1" dirty="0">
                <a:solidFill>
                  <a:schemeClr val="accent6"/>
                </a:solidFill>
                <a:sym typeface="Arial"/>
              </a:rPr>
              <a:t>14</a:t>
            </a:r>
            <a:r>
              <a:rPr lang="es-AR" sz="2400" b="1" dirty="0">
                <a:solidFill>
                  <a:schemeClr val="tx2"/>
                </a:solidFill>
                <a:sym typeface="Arial"/>
                <a:rtl val="0"/>
              </a:rPr>
              <a:t>, GPIO.OUT)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137337" y="4013251"/>
            <a:ext cx="5363104" cy="2273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smtClean="0">
                <a:solidFill>
                  <a:schemeClr val="tx1"/>
                </a:solidFill>
              </a:rPr>
              <a:t>PWM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381921" y="4538814"/>
            <a:ext cx="4925773" cy="3485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</a:t>
            </a:r>
            <a:r>
              <a:rPr lang="es-AR" sz="2400" b="1" dirty="0" err="1" smtClean="0">
                <a:solidFill>
                  <a:schemeClr val="tx2"/>
                </a:solidFill>
              </a:rPr>
              <a:t>wm.start</a:t>
            </a:r>
            <a:r>
              <a:rPr lang="es-AR" sz="2400" b="1" dirty="0" smtClean="0">
                <a:solidFill>
                  <a:schemeClr val="tx2"/>
                </a:solidFill>
              </a:rPr>
              <a:t>(7.5)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381921" y="4970610"/>
            <a:ext cx="4925773" cy="2994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pwm.ChangeDutyCycle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rgbClr val="FFFF00"/>
                </a:solidFill>
              </a:rPr>
              <a:t>val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381921" y="2980628"/>
            <a:ext cx="4925773" cy="6808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  <a:sym typeface="Arial"/>
                <a:rtl val="0"/>
              </a:rPr>
              <a:t>pwm</a:t>
            </a:r>
            <a:r>
              <a:rPr lang="es-AR" sz="2400" b="1" dirty="0">
                <a:solidFill>
                  <a:schemeClr val="tx2"/>
                </a:solidFill>
                <a:sym typeface="Arial"/>
                <a:rtl val="0"/>
              </a:rPr>
              <a:t> = </a:t>
            </a:r>
            <a:r>
              <a:rPr lang="es-AR" sz="2400" b="1" dirty="0">
                <a:solidFill>
                  <a:schemeClr val="tx2"/>
                </a:solidFill>
                <a:sym typeface="Arial"/>
                <a:rtl val="0"/>
              </a:rPr>
              <a:t>GPIO.PWM(</a:t>
            </a:r>
            <a:r>
              <a:rPr lang="es-AR" sz="2400" b="1" dirty="0">
                <a:solidFill>
                  <a:schemeClr val="accent6"/>
                </a:solidFill>
                <a:sym typeface="Arial"/>
              </a:rPr>
              <a:t>14</a:t>
            </a:r>
            <a:r>
              <a:rPr lang="es-AR" sz="2400" b="1" dirty="0">
                <a:solidFill>
                  <a:schemeClr val="tx2"/>
                </a:solidFill>
                <a:sym typeface="Arial"/>
                <a:rtl val="0"/>
              </a:rPr>
              <a:t>, 50)</a:t>
            </a:r>
            <a:endParaRPr lang="es-AR" sz="2400" b="1" dirty="0">
              <a:solidFill>
                <a:schemeClr val="tx2"/>
              </a:solidFill>
              <a:sym typeface="Arial"/>
              <a:rtl val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360480" y="5349944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time.sleep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0.5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373180" y="5794444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pwm.stop</a:t>
            </a:r>
            <a:r>
              <a:rPr lang="es-AR" sz="2400" b="1" dirty="0" smtClean="0">
                <a:solidFill>
                  <a:schemeClr val="tx2"/>
                </a:solidFill>
              </a:rPr>
              <a:t>()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715597" y="4013251"/>
            <a:ext cx="1406418" cy="22738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smtClean="0">
                <a:solidFill>
                  <a:srgbClr val="FFFF00"/>
                </a:solidFill>
              </a:rPr>
              <a:t>val</a:t>
            </a:r>
          </a:p>
          <a:p>
            <a:pPr algn="ctr"/>
            <a:endParaRPr lang="es-AR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0°: 12.5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90°: 7.5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180°: 2.5</a:t>
            </a:r>
            <a:endParaRPr lang="es-AR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70478"/>
            <a:ext cx="53624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Diagrama de Conexiones</a:t>
            </a:r>
            <a:endParaRPr lang="es-AR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89" y="1477843"/>
            <a:ext cx="6663349" cy="4863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018" y="299722"/>
            <a:ext cx="1856214" cy="1308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811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5331418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Diagrama de </a:t>
            </a:r>
            <a:r>
              <a:rPr lang="es-AR" sz="3200" b="1" dirty="0" err="1" smtClean="0"/>
              <a:t>Protoboard</a:t>
            </a:r>
            <a:endParaRPr lang="es-AR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018" y="299722"/>
            <a:ext cx="1856214" cy="1308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s://edutech.atlantistelecom.com/img2/2017/04/protoboard-post-2557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45" y="2155334"/>
            <a:ext cx="7883427" cy="25473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04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44480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</a:t>
            </a:r>
            <a:r>
              <a:rPr lang="es-AR" sz="3200" b="1" dirty="0" err="1" smtClean="0"/>
              <a:t>Deploy</a:t>
            </a:r>
            <a:endParaRPr lang="es-AR" sz="3200" b="1" dirty="0"/>
          </a:p>
        </p:txBody>
      </p:sp>
      <p:pic>
        <p:nvPicPr>
          <p:cNvPr id="11" name="Picture 6" descr="Resultado de imagen para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65" y="1402309"/>
            <a:ext cx="2993921" cy="2993921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12500"/>
          </a:effectLst>
          <a:extLst/>
        </p:spPr>
      </p:pic>
      <p:pic>
        <p:nvPicPr>
          <p:cNvPr id="13" name="Picture 4" descr="Resultado de imagen para f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45" y="2570836"/>
            <a:ext cx="1289916" cy="1289916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 descr="Resultado de imagen para arro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54" y="263057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Resultado de imagen para arro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68" y="260778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06" y="1352047"/>
            <a:ext cx="2383560" cy="30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44480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</a:t>
            </a:r>
            <a:r>
              <a:rPr lang="es-AR" sz="3200" b="1" dirty="0" err="1" smtClean="0"/>
              <a:t>Deploy</a:t>
            </a:r>
            <a:endParaRPr lang="es-AR" sz="3200" b="1" dirty="0"/>
          </a:p>
        </p:txBody>
      </p:sp>
      <p:pic>
        <p:nvPicPr>
          <p:cNvPr id="9" name="Picture 8" descr="Resultado de imagen para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54" y="263057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sultado de imagen para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68" y="260778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06" y="1352047"/>
            <a:ext cx="2383560" cy="3012135"/>
          </a:xfrm>
          <a:prstGeom prst="rect">
            <a:avLst/>
          </a:prstGeom>
        </p:spPr>
      </p:pic>
      <p:pic>
        <p:nvPicPr>
          <p:cNvPr id="18" name="Picture 2" descr="Resultado de imagen para pc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" y="1363697"/>
            <a:ext cx="2956407" cy="295640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12500"/>
          </a:effectLst>
          <a:extLst/>
        </p:spPr>
      </p:pic>
      <p:pic>
        <p:nvPicPr>
          <p:cNvPr id="19" name="Picture 2" descr="Resultado de imagen para ssh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40" y="2617736"/>
            <a:ext cx="1274846" cy="1274846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Rounded Rectangle 19"/>
          <p:cNvSpPr/>
          <p:nvPr/>
        </p:nvSpPr>
        <p:spPr>
          <a:xfrm>
            <a:off x="2554044" y="4885212"/>
            <a:ext cx="6355173" cy="8310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 err="1" smtClean="0">
                <a:solidFill>
                  <a:srgbClr val="00FF00"/>
                </a:solidFill>
                <a:latin typeface="Candara" panose="020E0502030303020204" pitchFamily="34" charset="0"/>
              </a:rPr>
              <a:t>python</a:t>
            </a:r>
            <a:r>
              <a:rPr lang="es-AR" sz="3600" b="1" dirty="0" smtClean="0">
                <a:solidFill>
                  <a:srgbClr val="00FF00"/>
                </a:solidFill>
                <a:latin typeface="Candara" panose="020E0502030303020204" pitchFamily="34" charset="0"/>
              </a:rPr>
              <a:t> Ejercicio.py</a:t>
            </a:r>
            <a:endParaRPr lang="es-AR" sz="3600" b="1" dirty="0">
              <a:solidFill>
                <a:srgbClr val="00FF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6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540" y="2324747"/>
            <a:ext cx="2960177" cy="1786180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pPr algn="ctr"/>
            <a:r>
              <a:rPr lang="es-AR" sz="9600" b="1" dirty="0" err="1" smtClean="0"/>
              <a:t>Go</a:t>
            </a:r>
            <a:r>
              <a:rPr lang="es-AR" sz="9600" b="1" dirty="0" smtClean="0"/>
              <a:t>!</a:t>
            </a:r>
            <a:endParaRPr lang="es-AR" sz="9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2" y="934740"/>
            <a:ext cx="3613316" cy="4566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8" y="2324747"/>
            <a:ext cx="2601043" cy="26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224725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Preguntas</a:t>
            </a:r>
            <a:endParaRPr lang="es-AR" sz="3200" b="1" dirty="0"/>
          </a:p>
        </p:txBody>
      </p:sp>
      <p:pic>
        <p:nvPicPr>
          <p:cNvPr id="11" name="Picture 2" descr="Resultado de imagen para los simpsons 3 pregun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71" y="1309153"/>
            <a:ext cx="5312857" cy="3984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Resultado de imagen para simpsons apu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4749" y="70344"/>
            <a:ext cx="3716538" cy="6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" y="1347496"/>
            <a:ext cx="2988424" cy="3776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9713" y="2255824"/>
            <a:ext cx="5341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800" dirty="0" smtClean="0">
                <a:latin typeface="Cooper Black" panose="0208090404030B020404" pitchFamily="18" charset="0"/>
              </a:rPr>
              <a:t>¡Gracias!</a:t>
            </a:r>
            <a:endParaRPr lang="es-AR" sz="8800" dirty="0">
              <a:latin typeface="Cooper Black" panose="0208090404030B0204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694" y="5958198"/>
            <a:ext cx="481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Santiago Diaz</a:t>
            </a:r>
          </a:p>
          <a:p>
            <a:r>
              <a:rPr lang="es-419" dirty="0" smtClean="0"/>
              <a:t>santi2208@Gmail.com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615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482"/>
            <a:ext cx="310627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¿Qué es?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296906"/>
            <a:ext cx="3374333" cy="426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576" y="2833971"/>
            <a:ext cx="4607110" cy="2934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44884" y="1115954"/>
            <a:ext cx="7905766" cy="13045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/>
              <a:t>“A small and affordable computer that you can use to learn programming.“</a:t>
            </a:r>
            <a:endParaRPr lang="es-AR" sz="3200" b="1" i="1" dirty="0"/>
          </a:p>
        </p:txBody>
      </p:sp>
    </p:spTree>
    <p:extLst>
      <p:ext uri="{BB962C8B-B14F-4D97-AF65-F5344CB8AC3E}">
        <p14:creationId xmlns:p14="http://schemas.microsoft.com/office/powerpoint/2010/main" val="20497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18246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¿Cómo esta compuesta?</a:t>
            </a:r>
            <a:endParaRPr lang="es-AR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364" y="2290016"/>
            <a:ext cx="4607110" cy="2934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7919424" y="4364618"/>
            <a:ext cx="1637531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/>
              <a:t>Ethernet</a:t>
            </a:r>
            <a:endParaRPr lang="es-A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3837" y="2953694"/>
            <a:ext cx="1637531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USB</a:t>
            </a:r>
            <a:endParaRPr lang="es-A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372868" y="5283931"/>
            <a:ext cx="2723997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Audio &amp; Video</a:t>
            </a:r>
            <a:endParaRPr lang="es-AR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325731" y="5974190"/>
            <a:ext cx="1160666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HDMI</a:t>
            </a:r>
            <a:endParaRPr lang="es-AR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25731" y="1635260"/>
            <a:ext cx="1118883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GPIO</a:t>
            </a:r>
            <a:endParaRPr lang="es-A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763030" y="5516082"/>
            <a:ext cx="1828202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err="1" smtClean="0"/>
              <a:t>Bluethoot</a:t>
            </a:r>
            <a:endParaRPr lang="es-A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64742" y="4314005"/>
            <a:ext cx="870316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Wifi</a:t>
            </a:r>
            <a:endParaRPr lang="es-A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67881" y="3182748"/>
            <a:ext cx="2464039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Micro SD Slot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5220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0422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Distintos Modelos</a:t>
            </a:r>
            <a:endParaRPr lang="es-AR" b="1" dirty="0"/>
          </a:p>
        </p:txBody>
      </p:sp>
      <p:pic>
        <p:nvPicPr>
          <p:cNvPr id="20" name="Picture 2" descr="https://www.luisllamas.es/wp-content/uploads/2017/11/raspberry-pi-modelos-1-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85" y="1751386"/>
            <a:ext cx="2802363" cy="1946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1" name="Picture 4" descr="https://www.luisllamas.es/wp-content/uploads/2017/11/raspberry-pi-modelos-3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966">
            <a:off x="6003145" y="1859579"/>
            <a:ext cx="3027643" cy="2020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2" name="Picture 6" descr="https://www.luisllamas.es/wp-content/uploads/2017/11/raspberry-pi-modelos-ze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09" y="4757571"/>
            <a:ext cx="2920519" cy="1539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3" name="Picture 22" descr="http://www.dpaonthenet.net/global/showimage/Article/132857/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4125">
            <a:off x="6009006" y="4944206"/>
            <a:ext cx="2295566" cy="1456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184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2272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 Utiliza?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296906"/>
            <a:ext cx="3374333" cy="4264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80" y="1852859"/>
            <a:ext cx="3320225" cy="2803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0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2272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err="1"/>
              <a:t>Snappy</a:t>
            </a:r>
            <a:r>
              <a:rPr lang="es-419" b="1" dirty="0"/>
              <a:t> </a:t>
            </a:r>
            <a:r>
              <a:rPr lang="es-419" b="1" dirty="0" smtClean="0"/>
              <a:t>Ubuntu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45" y="104845"/>
            <a:ext cx="2773793" cy="1712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68" y="1572471"/>
            <a:ext cx="7556461" cy="4424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08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353361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Ubuntu Mate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29" y="262717"/>
            <a:ext cx="2556978" cy="2556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97" y="1234292"/>
            <a:ext cx="7814260" cy="4389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52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2021</TotalTime>
  <Words>386</Words>
  <Application>Microsoft Office PowerPoint</Application>
  <PresentationFormat>Widescreen</PresentationFormat>
  <Paragraphs>104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Candara</vt:lpstr>
      <vt:lpstr>Century Gothic</vt:lpstr>
      <vt:lpstr>Consolas</vt:lpstr>
      <vt:lpstr>Cooper Black</vt:lpstr>
      <vt:lpstr>Wingdings</vt:lpstr>
      <vt:lpstr>Wingdings 3</vt:lpstr>
      <vt:lpstr>Ion</vt:lpstr>
      <vt:lpstr>FLISOL 2019  Universidad Nacional General Sarmiento</vt:lpstr>
      <vt:lpstr> Raspberry Pi  Introducción</vt:lpstr>
      <vt:lpstr> ¿Qué vamos a ver?</vt:lpstr>
      <vt:lpstr> ¿Qué es?</vt:lpstr>
      <vt:lpstr> ¿Cómo esta compuesta?</vt:lpstr>
      <vt:lpstr>Distintos Modelos</vt:lpstr>
      <vt:lpstr> ¿Qué SO Utiliza?</vt:lpstr>
      <vt:lpstr>Snappy Ubuntu</vt:lpstr>
      <vt:lpstr>Ubuntu Mate</vt:lpstr>
      <vt:lpstr>Pidora</vt:lpstr>
      <vt:lpstr> Openelec</vt:lpstr>
      <vt:lpstr> Recalbox</vt:lpstr>
      <vt:lpstr> Recalbox</vt:lpstr>
      <vt:lpstr> ¿Cómo se programa?</vt:lpstr>
      <vt:lpstr> ¿Qué son los GPIO?</vt:lpstr>
      <vt:lpstr> ¿Qué son los GPIO?</vt:lpstr>
      <vt:lpstr> ¿Cómo se identifican?</vt:lpstr>
      <vt:lpstr> Proyectos de Ejemplo</vt:lpstr>
      <vt:lpstr>¿Para qué la podemos usar?</vt:lpstr>
      <vt:lpstr>¿Para qué la podemos usar?</vt:lpstr>
      <vt:lpstr>¿Para qué la podemos usar?</vt:lpstr>
      <vt:lpstr>¿Para qué la podemos usar?</vt:lpstr>
      <vt:lpstr>¿Para qué la podemos usar?</vt:lpstr>
      <vt:lpstr>Cómo interactuar con componentes digitales</vt:lpstr>
      <vt:lpstr>Live Coding - ¿Qué vamos a hacer?</vt:lpstr>
      <vt:lpstr>Live Coding - ¿Qué vamos a hacer?</vt:lpstr>
      <vt:lpstr>¿Cómo lo vamos a hacer?</vt:lpstr>
      <vt:lpstr>Live Coding – Configuración GPIO</vt:lpstr>
      <vt:lpstr>Live Coding – I/O</vt:lpstr>
      <vt:lpstr>Live Coding – PWM</vt:lpstr>
      <vt:lpstr>Diagrama de Conexiones</vt:lpstr>
      <vt:lpstr>Diagrama de Protoboard</vt:lpstr>
      <vt:lpstr>Live Coding - Deploy</vt:lpstr>
      <vt:lpstr>Live Coding - Deploy</vt:lpstr>
      <vt:lpstr>Go!</vt:lpstr>
      <vt:lpstr>Preguntas</vt:lpstr>
      <vt:lpstr>PowerPoint Presentation</vt:lpstr>
    </vt:vector>
  </TitlesOfParts>
  <Company>Baufest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Esteban Diaz</dc:creator>
  <cp:lastModifiedBy>Santiago Esteban Diaz</cp:lastModifiedBy>
  <cp:revision>151</cp:revision>
  <dcterms:created xsi:type="dcterms:W3CDTF">2019-04-17T02:35:16Z</dcterms:created>
  <dcterms:modified xsi:type="dcterms:W3CDTF">2019-04-29T01:58:29Z</dcterms:modified>
</cp:coreProperties>
</file>